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0"/>
  </p:notesMasterIdLst>
  <p:sldIdLst>
    <p:sldId id="289" r:id="rId2"/>
    <p:sldId id="290" r:id="rId3"/>
    <p:sldId id="291" r:id="rId4"/>
    <p:sldId id="294" r:id="rId5"/>
    <p:sldId id="295" r:id="rId6"/>
    <p:sldId id="296" r:id="rId7"/>
    <p:sldId id="297" r:id="rId8"/>
    <p:sldId id="29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4694"/>
  </p:normalViewPr>
  <p:slideViewPr>
    <p:cSldViewPr>
      <p:cViewPr varScale="1">
        <p:scale>
          <a:sx n="121" d="100"/>
          <a:sy n="121" d="100"/>
        </p:scale>
        <p:origin x="19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53F6E-4221-C044-9743-87803B6B9024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364EE-C4AB-E546-B006-5D08157E4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364EE-C4AB-E546-B006-5D08157E4E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1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0614C5E-B2EF-4398-A1E2-F435A7A4C811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A1B1B-2E66-4A6D-8E5C-A81773E7A84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>
        <p:randomBar dir="vert"/>
      </p:transition>
    </mc:Choice>
    <mc:Fallback xmlns="">
      <p:transition spd="slow" advTm="2000">
        <p:randomBar dir="vert"/>
      </p:transition>
    </mc:Fallback>
  </mc:AlternateContent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4850" y="62881"/>
            <a:ext cx="77343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Chattanooga Dances!</a:t>
            </a:r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October 18, 2018</a:t>
            </a:r>
          </a:p>
          <a:p>
            <a:pPr algn="ctr"/>
            <a:r>
              <a:rPr lang="en-US" sz="20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Chattanooga Dances!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highlights the city’s </a:t>
            </a:r>
          </a:p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non-profit dance companies along with those schools </a:t>
            </a:r>
          </a:p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that maintain a fulltime dance curriculum.</a:t>
            </a:r>
          </a:p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This community collaboration began in 2001. </a:t>
            </a:r>
          </a:p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CCA is proud to sponsor this yearly community collaboration. </a:t>
            </a:r>
          </a:p>
          <a:p>
            <a:pPr algn="ctr"/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Featuring</a:t>
            </a:r>
          </a:p>
          <a:p>
            <a:pPr algn="ctr"/>
            <a:r>
              <a:rPr lang="en-US" sz="2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Ballet Tennessee</a:t>
            </a:r>
          </a:p>
          <a:p>
            <a:pPr algn="ctr"/>
            <a:r>
              <a:rPr lang="en-US" sz="2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Baylor School/Verve</a:t>
            </a:r>
          </a:p>
          <a:p>
            <a:pPr algn="ctr"/>
            <a:r>
              <a:rPr lang="en-US" sz="2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Barger Elementary Movement Makers</a:t>
            </a:r>
          </a:p>
          <a:p>
            <a:pPr algn="ctr"/>
            <a:r>
              <a:rPr lang="en-US" sz="2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Chattanooga Ballet</a:t>
            </a:r>
          </a:p>
          <a:p>
            <a:pPr algn="ctr"/>
            <a:r>
              <a:rPr lang="en-US" sz="2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Center for Creative Arts/Project Motion</a:t>
            </a:r>
          </a:p>
          <a:p>
            <a:pPr algn="ctr"/>
            <a:r>
              <a:rPr lang="en-US" sz="2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GPS/</a:t>
            </a:r>
            <a:r>
              <a:rPr lang="en-US" sz="28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Terpsichord</a:t>
            </a:r>
            <a:endParaRPr lang="en-US" sz="28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0745"/>
            <a:ext cx="2956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Photos by Paul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Kieu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7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6">
        <p:randomBar dir="vert"/>
      </p:transition>
    </mc:Choice>
    <mc:Fallback xmlns="">
      <p:transition spd="slow" advTm="13706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555" y="92444"/>
            <a:ext cx="708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I Give</a:t>
            </a:r>
          </a:p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Project Motion/CCA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Choreography: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Caio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Godoy</a:t>
            </a:r>
          </a:p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* 1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place winner in the 2018 Cathie Ault </a:t>
            </a:r>
            <a:r>
              <a:rPr lang="en-US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Kasch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Student Choreography Project at the Tennessee Dance Festival at MTSU.</a:t>
            </a:r>
            <a:endParaRPr lang="en-US" sz="1600" i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Picture 6" descr="A group of people on a beach&#10;&#10;Description automatically generated">
            <a:extLst>
              <a:ext uri="{FF2B5EF4-FFF2-40B4-BE49-F238E27FC236}">
                <a16:creationId xmlns:a16="http://schemas.microsoft.com/office/drawing/2014/main" id="{2EB3E28F-B254-FD43-A1D3-8A060CEE0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4" t="10815" r="2924" b="5095"/>
          <a:stretch/>
        </p:blipFill>
        <p:spPr>
          <a:xfrm>
            <a:off x="-152401" y="1676400"/>
            <a:ext cx="6004097" cy="3162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D2FF1F-DEAE-0C4E-9B36-FB1F2437610E}"/>
              </a:ext>
            </a:extLst>
          </p:cNvPr>
          <p:cNvSpPr/>
          <p:nvPr/>
        </p:nvSpPr>
        <p:spPr>
          <a:xfrm>
            <a:off x="249621" y="5565227"/>
            <a:ext cx="5353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Perfect</a:t>
            </a:r>
            <a:endParaRPr lang="en-US" dirty="0"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r>
              <a:rPr lang="en-US" b="1" dirty="0"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Project Motion/CCA</a:t>
            </a:r>
            <a:endParaRPr lang="en-US" dirty="0"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Choreographic Direction: Jessica </a:t>
            </a:r>
            <a:r>
              <a:rPr lang="en-US" dirty="0" err="1"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Laliberte</a:t>
            </a:r>
            <a:r>
              <a:rPr lang="en-US" dirty="0"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 Bowman with movement invention by the dancers</a:t>
            </a:r>
          </a:p>
        </p:txBody>
      </p:sp>
      <p:pic>
        <p:nvPicPr>
          <p:cNvPr id="15" name="Picture 14" descr="A person standing on a stage&#10;&#10;Description automatically generated">
            <a:extLst>
              <a:ext uri="{FF2B5EF4-FFF2-40B4-BE49-F238E27FC236}">
                <a16:creationId xmlns:a16="http://schemas.microsoft.com/office/drawing/2014/main" id="{95159093-FADC-D24C-81C1-C0DB00EA8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8" t="12695" r="32902" b="24894"/>
          <a:stretch/>
        </p:blipFill>
        <p:spPr>
          <a:xfrm>
            <a:off x="5486400" y="2743200"/>
            <a:ext cx="3429000" cy="38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31">
        <p:fade/>
      </p:transition>
    </mc:Choice>
    <mc:Fallback xmlns="">
      <p:transition spd="med" advTm="1043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5410200"/>
            <a:ext cx="5543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Voiceless</a:t>
            </a: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Verve/Baylor</a:t>
            </a:r>
            <a:r>
              <a:rPr lang="en-US" sz="2000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Choreography: Brie Timmons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484CE-6155-A343-8BAF-137C0E46B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10078" r="5174" b="16981"/>
          <a:stretch/>
        </p:blipFill>
        <p:spPr>
          <a:xfrm>
            <a:off x="152400" y="163707"/>
            <a:ext cx="5560141" cy="2971800"/>
          </a:xfrm>
          <a:prstGeom prst="rect">
            <a:avLst/>
          </a:prstGeom>
        </p:spPr>
      </p:pic>
      <p:pic>
        <p:nvPicPr>
          <p:cNvPr id="5" name="Picture 4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138D273A-E7E4-5244-8D85-9A99C42A5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8750" r="32308" b="6250"/>
          <a:stretch/>
        </p:blipFill>
        <p:spPr>
          <a:xfrm>
            <a:off x="5257800" y="2128345"/>
            <a:ext cx="3223022" cy="45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2">
        <p:randomBar dir="vert"/>
      </p:transition>
    </mc:Choice>
    <mc:Fallback xmlns="">
      <p:transition spd="slow" advTm="10382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E2357-20E9-5F4C-8A53-1ADE20926AAE}"/>
              </a:ext>
            </a:extLst>
          </p:cNvPr>
          <p:cNvSpPr/>
          <p:nvPr/>
        </p:nvSpPr>
        <p:spPr>
          <a:xfrm>
            <a:off x="178676" y="2286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Ravage</a:t>
            </a: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Ballet Tennessee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Choreography: Jenison Owens </a:t>
            </a:r>
          </a:p>
        </p:txBody>
      </p:sp>
      <p:pic>
        <p:nvPicPr>
          <p:cNvPr id="7" name="Picture 6" descr="A picture containing indoor, small, sitting, front&#10;&#10;Description automatically generated">
            <a:extLst>
              <a:ext uri="{FF2B5EF4-FFF2-40B4-BE49-F238E27FC236}">
                <a16:creationId xmlns:a16="http://schemas.microsoft.com/office/drawing/2014/main" id="{75C25384-EF60-8645-B555-8169F698B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6592" b="9364"/>
          <a:stretch/>
        </p:blipFill>
        <p:spPr>
          <a:xfrm>
            <a:off x="4198328" y="128752"/>
            <a:ext cx="4793272" cy="3581832"/>
          </a:xfrm>
          <a:prstGeom prst="rect">
            <a:avLst/>
          </a:prstGeom>
        </p:spPr>
      </p:pic>
      <p:pic>
        <p:nvPicPr>
          <p:cNvPr id="8" name="Picture 7" descr="A picture containing indoor, horse, standing, person&#10;&#10;Description automatically generated">
            <a:extLst>
              <a:ext uri="{FF2B5EF4-FFF2-40B4-BE49-F238E27FC236}">
                <a16:creationId xmlns:a16="http://schemas.microsoft.com/office/drawing/2014/main" id="{3C6FAD68-CFE9-264C-8384-8C77439D1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 r="3933" b="8391"/>
          <a:stretch/>
        </p:blipFill>
        <p:spPr>
          <a:xfrm>
            <a:off x="178676" y="3505200"/>
            <a:ext cx="53315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9">
        <p:randomBar dir="vert"/>
      </p:transition>
    </mc:Choice>
    <mc:Fallback xmlns="">
      <p:transition spd="slow" advTm="9489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E2357-20E9-5F4C-8A53-1ADE20926AAE}"/>
              </a:ext>
            </a:extLst>
          </p:cNvPr>
          <p:cNvSpPr/>
          <p:nvPr/>
        </p:nvSpPr>
        <p:spPr>
          <a:xfrm>
            <a:off x="228600" y="224429"/>
            <a:ext cx="7086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Next Level</a:t>
            </a:r>
          </a:p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Barger Academy Movement Makers 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Choreography by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Felicion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McMillon-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Diakhate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  </a:t>
            </a:r>
          </a:p>
        </p:txBody>
      </p:sp>
      <p:pic>
        <p:nvPicPr>
          <p:cNvPr id="4" name="Picture 3" descr="A group of people riding on the back of a horse&#10;&#10;Description automatically generated">
            <a:extLst>
              <a:ext uri="{FF2B5EF4-FFF2-40B4-BE49-F238E27FC236}">
                <a16:creationId xmlns:a16="http://schemas.microsoft.com/office/drawing/2014/main" id="{10807D78-0069-1646-B6D2-90E9854D2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35538" r="-14676" b="20041"/>
          <a:stretch/>
        </p:blipFill>
        <p:spPr>
          <a:xfrm>
            <a:off x="1676400" y="1194376"/>
            <a:ext cx="8308846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0D4DEF-6FD1-D640-BD8B-B2C8C1812DF0}"/>
              </a:ext>
            </a:extLst>
          </p:cNvPr>
          <p:cNvSpPr/>
          <p:nvPr/>
        </p:nvSpPr>
        <p:spPr>
          <a:xfrm>
            <a:off x="228600" y="32004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Nameless</a:t>
            </a:r>
          </a:p>
          <a:p>
            <a:r>
              <a:rPr lang="en-US" b="1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Movement Makers/ Barger Academy</a:t>
            </a:r>
            <a:endParaRPr lang="en-US" dirty="0"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Choreography by: </a:t>
            </a:r>
            <a:r>
              <a:rPr lang="en-US" dirty="0" err="1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Felicion</a:t>
            </a:r>
            <a:r>
              <a:rPr lang="en-US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 McMillon-</a:t>
            </a:r>
            <a:r>
              <a:rPr lang="en-US" dirty="0" err="1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Diakhate</a:t>
            </a:r>
            <a:r>
              <a:rPr lang="en-US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, Amari Hines, Kiya England, Jada Gladden, </a:t>
            </a:r>
            <a:r>
              <a:rPr lang="en-US" dirty="0" err="1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Lovelei</a:t>
            </a:r>
            <a:r>
              <a:rPr lang="en-US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 Pulliam and Aliyah </a:t>
            </a:r>
            <a:r>
              <a:rPr lang="en-US" dirty="0" err="1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Mastin</a:t>
            </a:r>
            <a:r>
              <a:rPr lang="en-US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  </a:t>
            </a:r>
            <a:endParaRPr lang="en-US" dirty="0"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9" name="Picture 8" descr="A person on stage with stage lights and an audience&#10;&#10;Description automatically generated">
            <a:extLst>
              <a:ext uri="{FF2B5EF4-FFF2-40B4-BE49-F238E27FC236}">
                <a16:creationId xmlns:a16="http://schemas.microsoft.com/office/drawing/2014/main" id="{1DCE7D96-E378-7C44-8C32-E38CB3449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 r="9167" b="35854"/>
          <a:stretch/>
        </p:blipFill>
        <p:spPr>
          <a:xfrm>
            <a:off x="80205" y="4400729"/>
            <a:ext cx="8987595" cy="23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5">
        <p:randomBar dir="vert"/>
      </p:transition>
    </mc:Choice>
    <mc:Fallback xmlns="">
      <p:transition spd="slow" advTm="10225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E2357-20E9-5F4C-8A53-1ADE20926AAE}"/>
              </a:ext>
            </a:extLst>
          </p:cNvPr>
          <p:cNvSpPr/>
          <p:nvPr/>
        </p:nvSpPr>
        <p:spPr>
          <a:xfrm>
            <a:off x="228600" y="224429"/>
            <a:ext cx="7086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For Then</a:t>
            </a:r>
          </a:p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Chattanooga Ballet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Choreography: Christopher Stuart</a:t>
            </a:r>
          </a:p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  </a:t>
            </a:r>
          </a:p>
        </p:txBody>
      </p:sp>
      <p:pic>
        <p:nvPicPr>
          <p:cNvPr id="6" name="Picture 5" descr="A picture containing indoor, building, fire, sitting&#10;&#10;Description automatically generated">
            <a:extLst>
              <a:ext uri="{FF2B5EF4-FFF2-40B4-BE49-F238E27FC236}">
                <a16:creationId xmlns:a16="http://schemas.microsoft.com/office/drawing/2014/main" id="{917B41CA-D009-2B42-94ED-5CFD0863E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3192" r="20176" b="17022"/>
          <a:stretch/>
        </p:blipFill>
        <p:spPr>
          <a:xfrm>
            <a:off x="4598129" y="224429"/>
            <a:ext cx="4322526" cy="3485908"/>
          </a:xfrm>
          <a:prstGeom prst="rect">
            <a:avLst/>
          </a:prstGeom>
        </p:spPr>
      </p:pic>
      <p:pic>
        <p:nvPicPr>
          <p:cNvPr id="8" name="Picture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5A50F42E-D6FE-9841-9121-D8CCF4212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6615" r="10000" b="28752"/>
          <a:stretch/>
        </p:blipFill>
        <p:spPr>
          <a:xfrm>
            <a:off x="184078" y="3657600"/>
            <a:ext cx="7096963" cy="3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4">
        <p:randomBar dir="vert"/>
      </p:transition>
    </mc:Choice>
    <mc:Fallback xmlns="">
      <p:transition spd="slow" advTm="10104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E2357-20E9-5F4C-8A53-1ADE20926AAE}"/>
              </a:ext>
            </a:extLst>
          </p:cNvPr>
          <p:cNvSpPr/>
          <p:nvPr/>
        </p:nvSpPr>
        <p:spPr>
          <a:xfrm>
            <a:off x="3810000" y="403766"/>
            <a:ext cx="431727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I Need You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Terpsichord</a:t>
            </a:r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/GPS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: Choreography: Meredith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Bevill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&amp; Eva Goldbach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  </a:t>
            </a:r>
          </a:p>
        </p:txBody>
      </p:sp>
      <p:pic>
        <p:nvPicPr>
          <p:cNvPr id="4" name="Picture 3" descr="A person standing on a stage&#10;&#10;Description automatically generated">
            <a:extLst>
              <a:ext uri="{FF2B5EF4-FFF2-40B4-BE49-F238E27FC236}">
                <a16:creationId xmlns:a16="http://schemas.microsoft.com/office/drawing/2014/main" id="{AF877DA7-2939-2946-88C4-C03CCBADD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9999" r="19167" b="11251"/>
          <a:stretch/>
        </p:blipFill>
        <p:spPr>
          <a:xfrm>
            <a:off x="261519" y="381000"/>
            <a:ext cx="3429000" cy="3541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E72AFB-E644-9442-875A-6DF2FC873760}"/>
              </a:ext>
            </a:extLst>
          </p:cNvPr>
          <p:cNvSpPr/>
          <p:nvPr/>
        </p:nvSpPr>
        <p:spPr>
          <a:xfrm>
            <a:off x="304800" y="5029200"/>
            <a:ext cx="26340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Divisible Unrest</a:t>
            </a:r>
          </a:p>
          <a:p>
            <a:r>
              <a:rPr lang="en-US" sz="2000" b="1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GPS/</a:t>
            </a:r>
            <a:r>
              <a:rPr lang="en-US" sz="2000" b="1" dirty="0" err="1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Terpsichord</a:t>
            </a:r>
            <a:endParaRPr lang="en-US" sz="2000" b="1" dirty="0"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Choreography: Maddie Humble &amp; Carson Thatcher</a:t>
            </a:r>
            <a:endParaRPr lang="en-US" sz="2000" b="1" dirty="0"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9" name="Picture 8" descr="A picture containing person, holding, standing, dark&#10;&#10;Description automatically generated">
            <a:extLst>
              <a:ext uri="{FF2B5EF4-FFF2-40B4-BE49-F238E27FC236}">
                <a16:creationId xmlns:a16="http://schemas.microsoft.com/office/drawing/2014/main" id="{ED517DEA-7E65-574D-9D5D-CD811DDD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18991" r="8391" b="13509"/>
          <a:stretch/>
        </p:blipFill>
        <p:spPr>
          <a:xfrm>
            <a:off x="2819400" y="3469342"/>
            <a:ext cx="6019800" cy="32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0">
        <p:randomBar dir="vert"/>
      </p:transition>
    </mc:Choice>
    <mc:Fallback xmlns="">
      <p:transition spd="slow" advTm="10030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E2357-20E9-5F4C-8A53-1ADE20926AAE}"/>
              </a:ext>
            </a:extLst>
          </p:cNvPr>
          <p:cNvSpPr/>
          <p:nvPr/>
        </p:nvSpPr>
        <p:spPr>
          <a:xfrm>
            <a:off x="223345" y="136112"/>
            <a:ext cx="556785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Fulcrum </a:t>
            </a:r>
          </a:p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Project Motion/CCA</a:t>
            </a:r>
            <a:endParaRPr lang="en-US" b="1" i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Choreographic Direction: Jessica </a:t>
            </a:r>
            <a:r>
              <a:rPr lang="en-US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Laliberte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Bowman with movement invention by the dancers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  </a:t>
            </a:r>
          </a:p>
        </p:txBody>
      </p:sp>
      <p:pic>
        <p:nvPicPr>
          <p:cNvPr id="7" name="Picture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B1CE921E-E1A4-704B-8D82-8C343C42E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26034" r="7501" b="28965"/>
          <a:stretch/>
        </p:blipFill>
        <p:spPr>
          <a:xfrm>
            <a:off x="977462" y="4114800"/>
            <a:ext cx="8171793" cy="2743200"/>
          </a:xfrm>
          <a:prstGeom prst="rect">
            <a:avLst/>
          </a:prstGeom>
        </p:spPr>
      </p:pic>
      <p:pic>
        <p:nvPicPr>
          <p:cNvPr id="9" name="Picture 8" descr="A picture containing indoor, monitor, television, screen&#10;&#10;Description automatically generated">
            <a:extLst>
              <a:ext uri="{FF2B5EF4-FFF2-40B4-BE49-F238E27FC236}">
                <a16:creationId xmlns:a16="http://schemas.microsoft.com/office/drawing/2014/main" id="{2391272E-6C5C-314B-A568-19D8D633F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10000" r="17443" b="20000"/>
          <a:stretch/>
        </p:blipFill>
        <p:spPr>
          <a:xfrm>
            <a:off x="5778085" y="373761"/>
            <a:ext cx="3237139" cy="2971800"/>
          </a:xfrm>
          <a:prstGeom prst="rect">
            <a:avLst/>
          </a:prstGeom>
        </p:spPr>
      </p:pic>
      <p:pic>
        <p:nvPicPr>
          <p:cNvPr id="11" name="Picture 10" descr="A picture containing television, water, dog, standing&#10;&#10;Description automatically generated">
            <a:extLst>
              <a:ext uri="{FF2B5EF4-FFF2-40B4-BE49-F238E27FC236}">
                <a16:creationId xmlns:a16="http://schemas.microsoft.com/office/drawing/2014/main" id="{F41282C3-6228-3042-9501-9BC9D2D8CE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14999" r="8333" b="25000"/>
          <a:stretch/>
        </p:blipFill>
        <p:spPr>
          <a:xfrm>
            <a:off x="2272885" y="1585151"/>
            <a:ext cx="3505200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6">
        <p:randomBar dir="vert"/>
      </p:transition>
    </mc:Choice>
    <mc:Fallback xmlns="">
      <p:transition spd="slow" advTm="11956">
        <p:randomBar dir="vert"/>
      </p:transition>
    </mc:Fallback>
  </mc:AlternateContent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715</TotalTime>
  <Words>233</Words>
  <Application>Microsoft Macintosh PowerPoint</Application>
  <PresentationFormat>On-screen Show (4:3)</PresentationFormat>
  <Paragraphs>54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Futura Medium</vt:lpstr>
      <vt:lpstr>Futura Medium</vt:lpstr>
      <vt:lpstr>Rockwell</vt:lpstr>
      <vt:lpstr>Wingdings</vt:lpstr>
      <vt:lpstr>Kilter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HCDE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laliberte_jessica</dc:creator>
  <cp:lastModifiedBy>Schreeder, Carolyn</cp:lastModifiedBy>
  <cp:revision>45</cp:revision>
  <dcterms:created xsi:type="dcterms:W3CDTF">2014-03-31T17:59:50Z</dcterms:created>
  <dcterms:modified xsi:type="dcterms:W3CDTF">2020-11-16T22:42:51Z</dcterms:modified>
</cp:coreProperties>
</file>